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9975" cy="42808525"/>
  <p:notesSz cx="6669088" cy="9926638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99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2"/>
    <p:restoredTop sz="94624"/>
  </p:normalViewPr>
  <p:slideViewPr>
    <p:cSldViewPr>
      <p:cViewPr>
        <p:scale>
          <a:sx n="40" d="100"/>
          <a:sy n="40" d="100"/>
        </p:scale>
        <p:origin x="38" y="-6480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7376941-80B0-7F44-B114-83867F3151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2212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017713" y="744538"/>
            <a:ext cx="263366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4875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3B02C1-F399-BE48-9179-7A68603EA30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55543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EA3235E-9447-0C40-B1FF-9D5AF93FD6EA}" type="slidenum">
              <a:rPr lang="pt-BR" sz="1200"/>
              <a:pPr eaLnBrk="1" hangingPunct="1"/>
              <a:t>1</a:t>
            </a:fld>
            <a:endParaRPr lang="pt-BR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71713" y="13298488"/>
            <a:ext cx="25736550" cy="917575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541838" y="24258588"/>
            <a:ext cx="21196300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326EF-61F1-7E41-939D-039E6471F70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1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BCCDA-1FA5-FE4C-B2C6-72FF68D45D8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987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1953538" y="1714500"/>
            <a:ext cx="6813550" cy="36526788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12888" y="1714500"/>
            <a:ext cx="20288250" cy="36526788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9D77B-FBB9-D548-9A4B-02F4C4A9556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79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5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2363" y="27508200"/>
            <a:ext cx="25738137" cy="85026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392363" y="18143538"/>
            <a:ext cx="25738137" cy="93646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FAF50C-1945-4243-9B5B-0BD88B03C06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519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128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2161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F9322C-EB92-9940-ABE5-F48EAEE7649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51025" cy="7134225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14475" y="9582150"/>
            <a:ext cx="13377863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14475" y="13576300"/>
            <a:ext cx="13377863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5381288" y="9582150"/>
            <a:ext cx="13384212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5381288" y="13576300"/>
            <a:ext cx="13384212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53DFF-2CB2-0A41-9934-C9C68E46BE5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42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C694E7-4B4F-4843-AAE4-FD2905E095A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44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B39664-888C-BB48-91B2-D9818A8F1F3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893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61563" cy="72532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837988" y="1704975"/>
            <a:ext cx="16927512" cy="365347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14475" y="8958263"/>
            <a:ext cx="9961563" cy="292814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1D4C05-0D81-7444-BBA5-1DBCF8AE6C6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27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35663" y="29965650"/>
            <a:ext cx="18167350" cy="3538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935663" y="3824288"/>
            <a:ext cx="18167350" cy="25685750"/>
          </a:xfrm>
        </p:spPr>
        <p:txBody>
          <a:bodyPr lIns="417623" tIns="208812" rIns="417623" bIns="208812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935663" y="33504188"/>
            <a:ext cx="18167350" cy="5022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5205A7-AC8F-FB4B-9AFF-64210E57A72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08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14475" y="9988550"/>
            <a:ext cx="27251025" cy="282511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1447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5738" y="38984238"/>
            <a:ext cx="95885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ctr"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70112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r">
              <a:defRPr sz="6400"/>
            </a:lvl1pPr>
          </a:lstStyle>
          <a:p>
            <a:pPr>
              <a:defRPr/>
            </a:pPr>
            <a:fld id="{8AF5A882-7113-CC4D-8179-DF0C8278B9A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3" name="TextBox 2"/>
          <p:cNvSpPr txBox="1"/>
          <p:nvPr userDrawn="1"/>
        </p:nvSpPr>
        <p:spPr>
          <a:xfrm>
            <a:off x="26167488" y="49395673"/>
            <a:ext cx="18466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05FA198-4565-1844-BCE8-D1806DBD2E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4" y="38693725"/>
            <a:ext cx="30276800" cy="4114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6pPr>
      <a:lvl7pPr marL="9144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7pPr>
      <a:lvl8pPr marL="13716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8pPr>
      <a:lvl9pPr marL="18288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1566863" indent="-1566863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46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3394075" indent="-1306513" algn="l" defTabSz="4176713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Arial" charset="0"/>
          <a:cs typeface="+mn-cs"/>
        </a:defRPr>
      </a:lvl2pPr>
      <a:lvl3pPr marL="5221288" indent="-1044575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1000">
          <a:solidFill>
            <a:schemeClr val="tx1"/>
          </a:solidFill>
          <a:latin typeface="+mn-lt"/>
          <a:ea typeface="Arial" charset="0"/>
          <a:cs typeface="+mn-cs"/>
        </a:defRPr>
      </a:lvl3pPr>
      <a:lvl4pPr marL="7308850" indent="-1044575" algn="l" defTabSz="4176713" rtl="0" eaLnBrk="0" fontAlgn="base" hangingPunct="0">
        <a:spcBef>
          <a:spcPct val="20000"/>
        </a:spcBef>
        <a:spcAft>
          <a:spcPct val="0"/>
        </a:spcAft>
        <a:buChar char="–"/>
        <a:defRPr sz="9100">
          <a:solidFill>
            <a:schemeClr val="tx1"/>
          </a:solidFill>
          <a:latin typeface="+mn-lt"/>
          <a:ea typeface="Arial" charset="0"/>
          <a:cs typeface="+mn-cs"/>
        </a:defRPr>
      </a:lvl4pPr>
      <a:lvl5pPr marL="9396413" indent="-1042988" algn="l" defTabSz="4176713" rtl="0" eaLnBrk="0" fontAlgn="base" hangingPunct="0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ea typeface="Arial" charset="0"/>
          <a:cs typeface="+mn-cs"/>
        </a:defRPr>
      </a:lvl5pPr>
      <a:lvl6pPr marL="98536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6pPr>
      <a:lvl7pPr marL="103108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7pPr>
      <a:lvl8pPr marL="107680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8pPr>
      <a:lvl9pPr marL="112252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3">
            <a:extLst>
              <a:ext uri="{FF2B5EF4-FFF2-40B4-BE49-F238E27FC236}">
                <a16:creationId xmlns:a16="http://schemas.microsoft.com/office/drawing/2014/main" id="{B636253C-6C3E-42F2-B064-62821EB15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7578726"/>
            <a:ext cx="23187025" cy="173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b="1" dirty="0">
                <a:latin typeface="Verdana" panose="020B0604030504040204" pitchFamily="34" charset="0"/>
                <a:ea typeface="Verdana" panose="020B0604030504040204" pitchFamily="34" charset="0"/>
              </a:rPr>
              <a:t>TEIXEIRA, Diego.</a:t>
            </a: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CENTRO UNIVERSITARIO 7 DE SETEMBRO </a:t>
            </a: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SISTEMAS DE INFORMAÇÃO</a:t>
            </a:r>
            <a:endParaRPr lang="pt-BR" sz="32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 Box 7">
            <a:extLst>
              <a:ext uri="{FF2B5EF4-FFF2-40B4-BE49-F238E27FC236}">
                <a16:creationId xmlns:a16="http://schemas.microsoft.com/office/drawing/2014/main" id="{77C36C86-BC54-4B11-B1FC-4789F3923D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10819086"/>
            <a:ext cx="13410416" cy="6012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Resgate dos Bichos é um jogo de aventura que visa entreter jovens e adultos através de um enredo nacional e de conscientização sobre a fauna brasileira.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Joe, o personagem principal, resolve se aventurar numa área repleta de perigos com o propósito de resgatar todos os animais presos nas jaulas e que estão em estado crítico de extinção no país.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Seu maior desafio é realizar a missão em tempo hábil, evitando a extinção das espécies mantidas em cativeiro e perpassar os obstáculos que o local apresenta. 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8841622C-6596-44C3-ACA4-C1837DA5D0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9743157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METODOLOGIA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19122777-6FB0-4D16-94DE-42E59F157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27668958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RESULTADOS</a:t>
            </a: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E4A882F7-3040-4F4C-9331-76A3CEF8D4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28749078"/>
            <a:ext cx="13247534" cy="537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A divisão do jogo em camadas possibilitou atingir um efeito de lente que acompanha a movimentação do personagem principal, além de permitir uma jogabilidade intuitiva onde o jogador se torna o principal responsável por sua pontuação no jogo, tendo que demonstrar agilidade, atenção e estratégia para atingir melhores resultados.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Por fim, embora as funcionalidades tenham sofrido mudanças nas etapas de desenvolvimento, o jogo atingiu um resultado bastante próximo da ideia proposta inicialmente. 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	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D89D46CB-5408-49C6-9ED6-2141A2343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9742363"/>
            <a:ext cx="14279487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APRESENTAÇÃO</a:t>
            </a:r>
          </a:p>
        </p:txBody>
      </p:sp>
      <p:sp>
        <p:nvSpPr>
          <p:cNvPr id="22" name="Text Box 4">
            <a:extLst>
              <a:ext uri="{FF2B5EF4-FFF2-40B4-BE49-F238E27FC236}">
                <a16:creationId xmlns:a16="http://schemas.microsoft.com/office/drawing/2014/main" id="{B4FBEEEE-6B06-4772-86DB-1A3D53B5A8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18242317"/>
            <a:ext cx="11974513" cy="648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TELAS E NAVEGAÇÃO</a:t>
            </a:r>
          </a:p>
        </p:txBody>
      </p:sp>
      <p:sp>
        <p:nvSpPr>
          <p:cNvPr id="23" name="Text Box 4">
            <a:extLst>
              <a:ext uri="{FF2B5EF4-FFF2-40B4-BE49-F238E27FC236}">
                <a16:creationId xmlns:a16="http://schemas.microsoft.com/office/drawing/2014/main" id="{BEF11293-BC41-422B-878B-EA7F6E545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34589589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REFERÊNCIAS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EBCE25A2-B979-46DF-835F-5FEABF4C9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63" y="449263"/>
            <a:ext cx="29092525" cy="6625407"/>
          </a:xfrm>
          <a:prstGeom prst="rect">
            <a:avLst/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RESGATE </a:t>
            </a:r>
          </a:p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DOS </a:t>
            </a:r>
          </a:p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BICHOS</a:t>
            </a:r>
          </a:p>
        </p:txBody>
      </p:sp>
      <p:sp>
        <p:nvSpPr>
          <p:cNvPr id="26" name="Text Box 7">
            <a:extLst>
              <a:ext uri="{FF2B5EF4-FFF2-40B4-BE49-F238E27FC236}">
                <a16:creationId xmlns:a16="http://schemas.microsoft.com/office/drawing/2014/main" id="{4CC26563-E8BF-45AC-BF2A-05315A728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10819086"/>
            <a:ext cx="13247534" cy="7623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Para definição das características e enredo do jogo foi utilizado um levantamento qualitativo sobre as diferentes temáticas desenvolvidas em jogos 2D com gênero de aventura. Identificou-se que um enredo nacional e de temática ambiental possibilitaria um desenvolvimento mais criativo e original.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Nas etapas de desenvolvimento foi utilizado o Corona SDK e o editor de código-fonte Visual Studio </a:t>
            </a:r>
            <a:r>
              <a:rPr lang="pt-BR" sz="2800" dirty="0" err="1">
                <a:latin typeface="+mn-lt"/>
              </a:rPr>
              <a:t>Code</a:t>
            </a:r>
            <a:r>
              <a:rPr lang="pt-BR" sz="2800" dirty="0">
                <a:latin typeface="+mn-lt"/>
              </a:rPr>
              <a:t>, além do sistema de versionamento GIT.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Para o modelo de ciclo de vida, optou-se por uma metodologia incremental onde as etapas de desenvolvimento visava a construção e finalização de uma funcionalidade do jogo a cada semana.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Os testes foram realizados a cada ciclo de desenvolvimento para garantir a </a:t>
            </a:r>
            <a:r>
              <a:rPr lang="pt-BR" sz="2800" dirty="0" err="1">
                <a:latin typeface="+mn-lt"/>
              </a:rPr>
              <a:t>corretude</a:t>
            </a:r>
            <a:r>
              <a:rPr lang="pt-BR" sz="2800" dirty="0">
                <a:latin typeface="+mn-lt"/>
              </a:rPr>
              <a:t> das novas funcionalidades e histórias de usuário.</a:t>
            </a:r>
          </a:p>
        </p:txBody>
      </p:sp>
      <p:sp>
        <p:nvSpPr>
          <p:cNvPr id="32" name="Text Box 4">
            <a:extLst>
              <a:ext uri="{FF2B5EF4-FFF2-40B4-BE49-F238E27FC236}">
                <a16:creationId xmlns:a16="http://schemas.microsoft.com/office/drawing/2014/main" id="{1B9BC7C2-6A12-48C3-BAD4-31ADBE5AA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27668958"/>
            <a:ext cx="12158822" cy="78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O JOGO</a:t>
            </a:r>
          </a:p>
        </p:txBody>
      </p:sp>
      <p:sp>
        <p:nvSpPr>
          <p:cNvPr id="33" name="Text Box 7">
            <a:extLst>
              <a:ext uri="{FF2B5EF4-FFF2-40B4-BE49-F238E27FC236}">
                <a16:creationId xmlns:a16="http://schemas.microsoft.com/office/drawing/2014/main" id="{C922BA6C-01DA-4067-9415-C62C022378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28749078"/>
            <a:ext cx="13410415" cy="732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O objetivo do jogo é guiar o personagem principal pelo cenário em busca das sete chaves que libertarão os animais presos nas jaulas. O jogador só pode coletar uma chave de cada vez, ou seja, após coletar uma chave é preciso, em seguida, encontrar uma jaula e abri-la. 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É necessário evitar o contato com os outros personagens que ficam em movimento no jogo, pois implicará na perca das vidas do jogador caso isso ocorra. O jogo possui um tempo máximo de 500 segundos para cumprimento da missão e o status do jogo pode ser consultado através do botão redondo localizado na parte inferior direita da tela.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O sistema de pontuação é composto pela soma dos animais libertados mais o tempo restante de jogo, considerando +100 pontos para cada animal.</a:t>
            </a:r>
          </a:p>
        </p:txBody>
      </p:sp>
      <p:sp>
        <p:nvSpPr>
          <p:cNvPr id="72" name="Text Box 7">
            <a:extLst>
              <a:ext uri="{FF2B5EF4-FFF2-40B4-BE49-F238E27FC236}">
                <a16:creationId xmlns:a16="http://schemas.microsoft.com/office/drawing/2014/main" id="{80838D45-6C93-458B-B679-3E5498163F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35590191"/>
            <a:ext cx="13247534" cy="316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Sprites e personagens: </a:t>
            </a:r>
            <a:r>
              <a:rPr lang="pt-BR" sz="2800" i="1" dirty="0">
                <a:solidFill>
                  <a:srgbClr val="000000"/>
                </a:solidFill>
                <a:latin typeface="+mn-lt"/>
                <a:cs typeface="Helvetica" charset="0"/>
              </a:rPr>
              <a:t>&lt;https://forums.rpgmakerweb.com/</a:t>
            </a:r>
            <a:r>
              <a:rPr lang="pt-BR" sz="2800" i="1" dirty="0" err="1">
                <a:solidFill>
                  <a:srgbClr val="000000"/>
                </a:solidFill>
                <a:latin typeface="+mn-lt"/>
                <a:cs typeface="Helvetica" charset="0"/>
              </a:rPr>
              <a:t>index.php</a:t>
            </a:r>
            <a:r>
              <a:rPr lang="pt-BR" sz="2800" i="1" dirty="0">
                <a:solidFill>
                  <a:srgbClr val="000000"/>
                </a:solidFill>
                <a:latin typeface="+mn-lt"/>
                <a:cs typeface="Helvetica" charset="0"/>
              </a:rPr>
              <a:t>&gt;</a:t>
            </a:r>
            <a:endParaRPr lang="pt-BR" sz="2800" i="1" dirty="0">
              <a:latin typeface="+mn-lt"/>
              <a:cs typeface="Helvetica" charset="0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latin typeface="+mn-lt"/>
                <a:cs typeface="Helvetica" charset="0"/>
              </a:rPr>
              <a:t>Musica e sons: </a:t>
            </a:r>
            <a:r>
              <a:rPr lang="pt-BR" sz="2800" i="1" dirty="0">
                <a:latin typeface="+mn-lt"/>
                <a:cs typeface="Helvetica" charset="0"/>
              </a:rPr>
              <a:t>&lt;http://freemusicarchive.org/</a:t>
            </a:r>
            <a:r>
              <a:rPr lang="pt-BR" sz="2800" i="1" dirty="0" err="1">
                <a:latin typeface="+mn-lt"/>
                <a:cs typeface="Helvetica" charset="0"/>
              </a:rPr>
              <a:t>music</a:t>
            </a:r>
            <a:r>
              <a:rPr lang="pt-BR" sz="2800" i="1" dirty="0">
                <a:latin typeface="+mn-lt"/>
                <a:cs typeface="Helvetica" charset="0"/>
              </a:rPr>
              <a:t>/&gt;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latin typeface="+mn-lt"/>
                <a:cs typeface="Helvetica" charset="0"/>
              </a:rPr>
              <a:t>Documentação: </a:t>
            </a:r>
            <a:r>
              <a:rPr lang="pt-BR" sz="2800" i="1" dirty="0">
                <a:latin typeface="+mn-lt"/>
                <a:cs typeface="Helvetica" charset="0"/>
              </a:rPr>
              <a:t>&lt;https://docs.coronalabs.com/</a:t>
            </a:r>
            <a:r>
              <a:rPr lang="pt-BR" sz="2800" i="1" dirty="0" err="1">
                <a:latin typeface="+mn-lt"/>
                <a:cs typeface="Helvetica" charset="0"/>
              </a:rPr>
              <a:t>guide</a:t>
            </a:r>
            <a:r>
              <a:rPr lang="pt-BR" sz="2800" i="1" dirty="0">
                <a:latin typeface="+mn-lt"/>
                <a:cs typeface="Helvetica" charset="0"/>
              </a:rPr>
              <a:t>/&gt;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endParaRPr lang="pt-BR" sz="1400" i="1" dirty="0">
              <a:latin typeface="+mn-lt"/>
              <a:cs typeface="Helvetica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b="1" dirty="0">
                <a:latin typeface="+mn-lt"/>
                <a:cs typeface="Helvetica" charset="0"/>
              </a:rPr>
              <a:t>REPOSITÓRIO: </a:t>
            </a:r>
            <a:r>
              <a:rPr lang="pt-BR" sz="2800" i="1" dirty="0">
                <a:latin typeface="+mn-lt"/>
                <a:cs typeface="Helvetica" charset="0"/>
              </a:rPr>
              <a:t>&lt;https://github.com/</a:t>
            </a:r>
            <a:r>
              <a:rPr lang="pt-BR" sz="2800" i="1" dirty="0" err="1">
                <a:latin typeface="+mn-lt"/>
                <a:cs typeface="Helvetica" charset="0"/>
              </a:rPr>
              <a:t>DiegoTeixeiraMarques</a:t>
            </a:r>
            <a:r>
              <a:rPr lang="pt-BR" sz="2800" i="1" dirty="0">
                <a:latin typeface="+mn-lt"/>
                <a:cs typeface="Helvetica" charset="0"/>
              </a:rPr>
              <a:t>/</a:t>
            </a:r>
            <a:r>
              <a:rPr lang="pt-BR" sz="2800" i="1" dirty="0" err="1">
                <a:latin typeface="+mn-lt"/>
                <a:cs typeface="Helvetica" charset="0"/>
              </a:rPr>
              <a:t>ResgateDosBichos</a:t>
            </a:r>
            <a:r>
              <a:rPr lang="pt-BR" sz="2800" i="1" dirty="0">
                <a:latin typeface="+mn-lt"/>
                <a:cs typeface="Helvetica" charset="0"/>
              </a:rPr>
              <a:t>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endParaRPr lang="pt-BR" sz="2800" dirty="0">
              <a:latin typeface="Helvetica" charset="0"/>
              <a:cs typeface="Helvetica" charset="0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Helvetica" charset="0"/>
                <a:cs typeface="Helvetica" charset="0"/>
              </a:rPr>
              <a:t>		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2F3D90A-4740-41F3-8B76-54F7197D6CED}"/>
              </a:ext>
            </a:extLst>
          </p:cNvPr>
          <p:cNvGrpSpPr/>
          <p:nvPr/>
        </p:nvGrpSpPr>
        <p:grpSpPr>
          <a:xfrm>
            <a:off x="801794" y="19252525"/>
            <a:ext cx="28676386" cy="9035341"/>
            <a:chOff x="578883" y="19545289"/>
            <a:chExt cx="28676386" cy="9035341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C2C65022-DA11-4365-8E70-927DEB22D35A}"/>
                </a:ext>
              </a:extLst>
            </p:cNvPr>
            <p:cNvGrpSpPr/>
            <p:nvPr/>
          </p:nvGrpSpPr>
          <p:grpSpPr>
            <a:xfrm>
              <a:off x="578883" y="19545289"/>
              <a:ext cx="28676386" cy="7728422"/>
              <a:chOff x="578883" y="19545289"/>
              <a:chExt cx="28676386" cy="7728422"/>
            </a:xfrm>
          </p:grpSpPr>
          <p:pic>
            <p:nvPicPr>
              <p:cNvPr id="27" name="Imagem 26">
                <a:extLst>
                  <a:ext uri="{FF2B5EF4-FFF2-40B4-BE49-F238E27FC236}">
                    <a16:creationId xmlns:a16="http://schemas.microsoft.com/office/drawing/2014/main" id="{2A44BA07-87BE-4F27-8B8D-5FDA40A610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9109" t="9153" r="18609" b="34183"/>
              <a:stretch/>
            </p:blipFill>
            <p:spPr>
              <a:xfrm>
                <a:off x="23068277" y="20246015"/>
                <a:ext cx="6186992" cy="3168000"/>
              </a:xfrm>
              <a:prstGeom prst="rect">
                <a:avLst/>
              </a:prstGeom>
            </p:spPr>
          </p:pic>
          <p:pic>
            <p:nvPicPr>
              <p:cNvPr id="29" name="Imagem 28">
                <a:extLst>
                  <a:ext uri="{FF2B5EF4-FFF2-40B4-BE49-F238E27FC236}">
                    <a16:creationId xmlns:a16="http://schemas.microsoft.com/office/drawing/2014/main" id="{C76637BF-6570-4654-93D5-BCFFF414F2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9108" t="9158" r="18609" b="34146"/>
              <a:stretch/>
            </p:blipFill>
            <p:spPr>
              <a:xfrm>
                <a:off x="7521958" y="19545289"/>
                <a:ext cx="15093333" cy="7728422"/>
              </a:xfrm>
              <a:prstGeom prst="rect">
                <a:avLst/>
              </a:prstGeom>
            </p:spPr>
          </p:pic>
          <p:pic>
            <p:nvPicPr>
              <p:cNvPr id="2" name="Imagem 1">
                <a:extLst>
                  <a:ext uri="{FF2B5EF4-FFF2-40B4-BE49-F238E27FC236}">
                    <a16:creationId xmlns:a16="http://schemas.microsoft.com/office/drawing/2014/main" id="{75E943AA-9118-4452-A37A-662E7677ED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4192" y="20246015"/>
                <a:ext cx="6184780" cy="3168000"/>
              </a:xfrm>
              <a:prstGeom prst="rect">
                <a:avLst/>
              </a:prstGeom>
            </p:spPr>
          </p:pic>
          <p:sp>
            <p:nvSpPr>
              <p:cNvPr id="76" name="Fluxograma: Dados Armazenados 75">
                <a:extLst>
                  <a:ext uri="{FF2B5EF4-FFF2-40B4-BE49-F238E27FC236}">
                    <a16:creationId xmlns:a16="http://schemas.microsoft.com/office/drawing/2014/main" id="{DF555DBF-9590-4A81-9311-BCAF0D9CC0BD}"/>
                  </a:ext>
                </a:extLst>
              </p:cNvPr>
              <p:cNvSpPr/>
              <p:nvPr/>
            </p:nvSpPr>
            <p:spPr bwMode="auto">
              <a:xfrm rot="18584777">
                <a:off x="567291" y="23199220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pic>
            <p:nvPicPr>
              <p:cNvPr id="3" name="Imagem 2">
                <a:extLst>
                  <a:ext uri="{FF2B5EF4-FFF2-40B4-BE49-F238E27FC236}">
                    <a16:creationId xmlns:a16="http://schemas.microsoft.com/office/drawing/2014/main" id="{A297FEA0-41F3-483A-AE08-A6A7FFF485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4192" y="23605784"/>
                <a:ext cx="6184780" cy="3168000"/>
              </a:xfrm>
              <a:prstGeom prst="rect">
                <a:avLst/>
              </a:prstGeom>
            </p:spPr>
          </p:pic>
          <p:sp>
            <p:nvSpPr>
              <p:cNvPr id="74" name="Fluxograma: Dados Armazenados 73">
                <a:extLst>
                  <a:ext uri="{FF2B5EF4-FFF2-40B4-BE49-F238E27FC236}">
                    <a16:creationId xmlns:a16="http://schemas.microsoft.com/office/drawing/2014/main" id="{6BC4E92F-09FA-4690-968E-B0627CB74EB1}"/>
                  </a:ext>
                </a:extLst>
              </p:cNvPr>
              <p:cNvSpPr/>
              <p:nvPr/>
            </p:nvSpPr>
            <p:spPr bwMode="auto">
              <a:xfrm rot="18584777">
                <a:off x="567292" y="26558988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sp>
            <p:nvSpPr>
              <p:cNvPr id="78" name="Fluxograma: Dados Armazenados 77">
                <a:extLst>
                  <a:ext uri="{FF2B5EF4-FFF2-40B4-BE49-F238E27FC236}">
                    <a16:creationId xmlns:a16="http://schemas.microsoft.com/office/drawing/2014/main" id="{40D23891-8BE1-492C-8566-9F6239A112B0}"/>
                  </a:ext>
                </a:extLst>
              </p:cNvPr>
              <p:cNvSpPr/>
              <p:nvPr/>
            </p:nvSpPr>
            <p:spPr bwMode="auto">
              <a:xfrm rot="18584777">
                <a:off x="22718524" y="23137619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pic>
            <p:nvPicPr>
              <p:cNvPr id="30" name="Imagem 29">
                <a:extLst>
                  <a:ext uri="{FF2B5EF4-FFF2-40B4-BE49-F238E27FC236}">
                    <a16:creationId xmlns:a16="http://schemas.microsoft.com/office/drawing/2014/main" id="{B6F0A142-0687-4213-8EEA-F162D702A2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19306" t="9276" r="18608" b="34262"/>
              <a:stretch/>
            </p:blipFill>
            <p:spPr>
              <a:xfrm>
                <a:off x="23062381" y="23605784"/>
                <a:ext cx="6192888" cy="3168000"/>
              </a:xfrm>
              <a:prstGeom prst="rect">
                <a:avLst/>
              </a:prstGeom>
            </p:spPr>
          </p:pic>
          <p:sp>
            <p:nvSpPr>
              <p:cNvPr id="77" name="Fluxograma: Dados Armazenados 76">
                <a:extLst>
                  <a:ext uri="{FF2B5EF4-FFF2-40B4-BE49-F238E27FC236}">
                    <a16:creationId xmlns:a16="http://schemas.microsoft.com/office/drawing/2014/main" id="{CC7FF9D3-1CC1-4B2B-B385-DA60A9EE8429}"/>
                  </a:ext>
                </a:extLst>
              </p:cNvPr>
              <p:cNvSpPr/>
              <p:nvPr/>
            </p:nvSpPr>
            <p:spPr bwMode="auto">
              <a:xfrm rot="18584777">
                <a:off x="22694045" y="26527326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4" name="Fluxograma: Dados Armazenados 3">
              <a:extLst>
                <a:ext uri="{FF2B5EF4-FFF2-40B4-BE49-F238E27FC236}">
                  <a16:creationId xmlns:a16="http://schemas.microsoft.com/office/drawing/2014/main" id="{B4A2C4FD-07A1-453B-81C1-8FDEC03FD106}"/>
                </a:ext>
              </a:extLst>
            </p:cNvPr>
            <p:cNvSpPr/>
            <p:nvPr/>
          </p:nvSpPr>
          <p:spPr bwMode="auto">
            <a:xfrm rot="18584777">
              <a:off x="6466599" y="26793010"/>
              <a:ext cx="2013007" cy="1562234"/>
            </a:xfrm>
            <a:prstGeom prst="flowChartOnlineStorage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67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8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2707194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2028</TotalTime>
  <Words>81</Words>
  <Application>Microsoft Office PowerPoint</Application>
  <PresentationFormat>Personalizar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Helvetica</vt:lpstr>
      <vt:lpstr>Mario Kart DS</vt:lpstr>
      <vt:lpstr>Verdana</vt:lpstr>
      <vt:lpstr>Design padrão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MET1</dc:creator>
  <cp:lastModifiedBy>Diego Teixeira</cp:lastModifiedBy>
  <cp:revision>96</cp:revision>
  <dcterms:created xsi:type="dcterms:W3CDTF">2010-05-03T11:44:14Z</dcterms:created>
  <dcterms:modified xsi:type="dcterms:W3CDTF">2019-05-24T15:30:32Z</dcterms:modified>
</cp:coreProperties>
</file>

<file path=docProps/thumbnail.jpeg>
</file>